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ec90632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ec90632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81b5f5f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81b5f5f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90004b5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90004b5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81b5f5fc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81b5f5f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81b5f5fc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81b5f5fc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8c93fc6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8c93fc6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90004b5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90004b5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7804d5b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7804d5b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b4e47ef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b4e47ef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6353e73d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6353e73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6353e73d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6353e73d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6353e73d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6353e73d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81b5f5f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81b5f5f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aaddf1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aaddf1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FE2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2.gif"/><Relationship Id="rId6" Type="http://schemas.openxmlformats.org/officeDocument/2006/relationships/image" Target="../media/image3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3.gif"/><Relationship Id="rId5" Type="http://schemas.openxmlformats.org/officeDocument/2006/relationships/image" Target="../media/image4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41.gif"/><Relationship Id="rId5" Type="http://schemas.openxmlformats.org/officeDocument/2006/relationships/image" Target="../media/image4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gif"/><Relationship Id="rId4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Relationship Id="rId4" Type="http://schemas.openxmlformats.org/officeDocument/2006/relationships/hyperlink" Target="https://x.com/KinglyMajesty" TargetMode="External"/><Relationship Id="rId5" Type="http://schemas.openxmlformats.org/officeDocument/2006/relationships/hyperlink" Target="https://x.com/KinglyMajesty" TargetMode="External"/><Relationship Id="rId6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11" Type="http://schemas.openxmlformats.org/officeDocument/2006/relationships/image" Target="../media/image14.png"/><Relationship Id="rId10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2.jp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.png"/><Relationship Id="rId13" Type="http://schemas.openxmlformats.org/officeDocument/2006/relationships/image" Target="../media/image2.jp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9.png"/><Relationship Id="rId5" Type="http://schemas.openxmlformats.org/officeDocument/2006/relationships/image" Target="../media/image8.jp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35.jp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22.jp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6.gif"/><Relationship Id="rId5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COMIC (2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 title="Meta_vs_User_Scores_Pokem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drawing of a boy holding a pokeball . (Provided by Tenor)"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925" y="2742926"/>
            <a:ext cx="963025" cy="1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 title="Release Gap vs Total Sales (series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1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drawing of a purple monster with pink eyes . (Provided by Tenor)"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900" y="3191950"/>
            <a:ext cx="1384350" cy="13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 title="Release Gap vs Total Sales (Core RPGs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7245"/>
            <a:ext cx="4572000" cy="340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 title="Release Gap vs Total Sales (Main Series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375" y="867238"/>
            <a:ext cx="4579287" cy="3409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of a blue cloud with a smiling face . (Provided by Tenor)"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750" y="4218100"/>
            <a:ext cx="1260550" cy="85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drawing of a purple monster with a face on it . (Provided by Tenor)" id="187" name="Google Shape;18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677384" y="38500"/>
            <a:ext cx="1217228" cy="8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 title="Sales_vs_Metacritic_IQ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9323"/>
            <a:ext cx="9144003" cy="4356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dragon with a fire tail and wings (Provided by Tenor)"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0668" y="0"/>
            <a:ext cx="1113932" cy="117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turtle with a gun on its back (Provided by Tenor)"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200" y="351450"/>
            <a:ext cx="815574" cy="8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 title="Sales_vs_User_Review_IQ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0" y="0"/>
            <a:ext cx="9144003" cy="430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of a pokemon charizard with flames coming out of its tail (Provided by Tenor)"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7600" y="3922350"/>
            <a:ext cx="1196625" cy="122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drawing of venusaur with a flower on top of it (Provided by Tenor)" id="201" name="Google Shape;20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2175" y="4166562"/>
            <a:ext cx="1044025" cy="8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/>
              <a:t>Scope</a:t>
            </a:r>
            <a:endParaRPr b="1" sz="2620"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940650"/>
            <a:ext cx="8520600" cy="3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Analysis of Historical </a:t>
            </a:r>
            <a:r>
              <a:rPr b="1" lang="en"/>
              <a:t>Pokémon Video Game Sales</a:t>
            </a:r>
            <a:endParaRPr b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</a:t>
            </a:r>
            <a:r>
              <a:rPr b="1" lang="en"/>
              <a:t>eep dive into the Relationship between Perceived Quality Decline and Total Units across title releases.</a:t>
            </a:r>
            <a:endParaRPr b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Breakdown of Factors Influencing Game Sales:</a:t>
            </a:r>
            <a:endParaRPr b="1"/>
          </a:p>
          <a:p>
            <a:pPr indent="-33432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Game Type–Core RPG vs Core Upgrade vs Core Remake vs Spin-Off</a:t>
            </a:r>
            <a:endParaRPr b="1"/>
          </a:p>
          <a:p>
            <a:pPr indent="-33432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Release Gaps</a:t>
            </a:r>
            <a:endParaRPr b="1"/>
          </a:p>
          <a:p>
            <a:pPr indent="-334327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Console Sales</a:t>
            </a:r>
            <a:endParaRPr b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Comparative analysis of Core RPG Titles and their respective Remakes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Predictive Model for forecasting sales of upcoming Pokemon games: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Legends Z-A, and the unannounced Generation 10 Games</a:t>
            </a:r>
            <a:endParaRPr b="1"/>
          </a:p>
        </p:txBody>
      </p:sp>
      <p:pic>
        <p:nvPicPr>
          <p:cNvPr descr="a pixel art of a man standing next to a pokemon (Provided by Tenor)"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650" y="0"/>
            <a:ext cx="1346400" cy="13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illustration of a pink donut with a white circle in the middle . (Provided by Tenor)"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8225" y="4607500"/>
            <a:ext cx="444075" cy="4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0" y="4877100"/>
            <a:ext cx="19932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Credit: </a:t>
            </a:r>
            <a:r>
              <a:rPr lang="en" sz="700">
                <a:solidFill>
                  <a:srgbClr val="71767B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@KinglyMajesty on x</a:t>
            </a:r>
            <a:endParaRPr sz="700">
              <a:solidFill>
                <a:srgbClr val="71767B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descr="a pixel art illustration of a white circle with a black border on a white background . (Provided by Tenor)"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06475" cy="30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illustration of a white circle with a black border on a white background . (Provided by Tenor)" id="69" name="Google Shape;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7525" y="0"/>
            <a:ext cx="306475" cy="3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924125" y="103625"/>
            <a:ext cx="8298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/>
              <a:t>Core RPG </a:t>
            </a:r>
            <a:endParaRPr b="1" sz="14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0"/>
              <a:t>Main Series </a:t>
            </a:r>
            <a:r>
              <a:rPr b="1" lang="en" sz="8000"/>
              <a:t>Role-Playing Games</a:t>
            </a:r>
            <a:endParaRPr b="1" sz="8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 title="red.png"/>
          <p:cNvPicPr preferRelativeResize="0"/>
          <p:nvPr/>
        </p:nvPicPr>
        <p:blipFill rotWithShape="1">
          <a:blip r:embed="rId3">
            <a:alphaModFix/>
          </a:blip>
          <a:srcRect b="23356" l="0" r="0" t="13990"/>
          <a:stretch/>
        </p:blipFill>
        <p:spPr>
          <a:xfrm>
            <a:off x="18075" y="1791997"/>
            <a:ext cx="889876" cy="154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 title="g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951" y="1791997"/>
            <a:ext cx="836307" cy="154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258" y="1791986"/>
            <a:ext cx="836307" cy="154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 title="d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0565" y="1804270"/>
            <a:ext cx="836307" cy="154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 title="whit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6872" y="1791997"/>
            <a:ext cx="836307" cy="154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 title="S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9485" y="1791976"/>
            <a:ext cx="836307" cy="154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 title="X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3178" y="1791986"/>
            <a:ext cx="836307" cy="154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title="sh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5792" y="1791986"/>
            <a:ext cx="1657832" cy="155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title="s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98400" y="1798125"/>
            <a:ext cx="1527513" cy="15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96163" y="147702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1998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059250" y="3372050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2000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895563" y="147702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2003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731875" y="334537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2007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568175" y="156157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2011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305150" y="3317600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2013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214975" y="156157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2016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495250" y="3317600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2019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8053150" y="156157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2022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924125" y="103625"/>
            <a:ext cx="8298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/>
              <a:t>Core Upgrade</a:t>
            </a:r>
            <a:endParaRPr b="1" sz="14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0"/>
              <a:t>Definitive Edition of Each Generation of Core RPGs</a:t>
            </a:r>
            <a:endParaRPr b="1" sz="8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 title="yel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50" y="1385743"/>
            <a:ext cx="1250475" cy="151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 title="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394" y="1362100"/>
            <a:ext cx="1318106" cy="15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title="pla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175" y="1366900"/>
            <a:ext cx="1354310" cy="15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title="U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5250" y="1308874"/>
            <a:ext cx="877375" cy="180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title="w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6700" y="1343225"/>
            <a:ext cx="877400" cy="180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 title="crystal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5700" y="1343225"/>
            <a:ext cx="1250475" cy="15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 title="red.png"/>
          <p:cNvPicPr preferRelativeResize="0"/>
          <p:nvPr/>
        </p:nvPicPr>
        <p:blipFill rotWithShape="1">
          <a:blip r:embed="rId9">
            <a:alphaModFix/>
          </a:blip>
          <a:srcRect b="23356" l="0" r="0" t="13990"/>
          <a:stretch/>
        </p:blipFill>
        <p:spPr>
          <a:xfrm>
            <a:off x="303987" y="3083138"/>
            <a:ext cx="933597" cy="181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 title="gs.pn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41313" y="3071887"/>
            <a:ext cx="899224" cy="18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 title="rs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56893" y="3094475"/>
            <a:ext cx="877397" cy="181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 title="dp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56201" y="3083114"/>
            <a:ext cx="877397" cy="181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 title="white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55723" y="3327263"/>
            <a:ext cx="877396" cy="18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 title="SM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55240" y="3296625"/>
            <a:ext cx="877396" cy="1816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/>
          <p:nvPr/>
        </p:nvCxnSpPr>
        <p:spPr>
          <a:xfrm rot="10800000">
            <a:off x="749663" y="2932900"/>
            <a:ext cx="39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/>
          <p:nvPr/>
        </p:nvCxnSpPr>
        <p:spPr>
          <a:xfrm rot="10800000">
            <a:off x="2188975" y="2880050"/>
            <a:ext cx="39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7"/>
          <p:cNvCxnSpPr/>
          <p:nvPr/>
        </p:nvCxnSpPr>
        <p:spPr>
          <a:xfrm rot="10800000">
            <a:off x="3793650" y="2906475"/>
            <a:ext cx="39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7"/>
          <p:cNvCxnSpPr/>
          <p:nvPr/>
        </p:nvCxnSpPr>
        <p:spPr>
          <a:xfrm rot="10800000">
            <a:off x="5592950" y="2898925"/>
            <a:ext cx="39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7"/>
          <p:cNvCxnSpPr/>
          <p:nvPr/>
        </p:nvCxnSpPr>
        <p:spPr>
          <a:xfrm rot="10800000">
            <a:off x="7003450" y="3147375"/>
            <a:ext cx="39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7"/>
          <p:cNvCxnSpPr/>
          <p:nvPr/>
        </p:nvCxnSpPr>
        <p:spPr>
          <a:xfrm rot="10800000">
            <a:off x="8391975" y="3120950"/>
            <a:ext cx="39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22700" y="-1875"/>
            <a:ext cx="8298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/>
              <a:t>Core Remake </a:t>
            </a:r>
            <a:endParaRPr b="1" sz="14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0"/>
              <a:t>Remakes of </a:t>
            </a:r>
            <a:r>
              <a:rPr b="1" lang="en" sz="8000"/>
              <a:t>Main Series Role-Playing Games</a:t>
            </a:r>
            <a:endParaRPr b="1" sz="8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 title="red.png"/>
          <p:cNvPicPr preferRelativeResize="0"/>
          <p:nvPr/>
        </p:nvPicPr>
        <p:blipFill rotWithShape="1">
          <a:blip r:embed="rId3">
            <a:alphaModFix/>
          </a:blip>
          <a:srcRect b="23356" l="0" r="0" t="13990"/>
          <a:stretch/>
        </p:blipFill>
        <p:spPr>
          <a:xfrm>
            <a:off x="898450" y="3331138"/>
            <a:ext cx="918700" cy="159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 title="g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351" y="3296387"/>
            <a:ext cx="889875" cy="163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 title="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625" y="3325912"/>
            <a:ext cx="889875" cy="163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 title="d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5250" y="3280138"/>
            <a:ext cx="918700" cy="16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 title="L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150" y="1378075"/>
            <a:ext cx="889875" cy="15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 title="HGS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8350" y="1343275"/>
            <a:ext cx="889876" cy="161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 title="OR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6625" y="1319575"/>
            <a:ext cx="889875" cy="167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 title="lgpe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90313" y="1378063"/>
            <a:ext cx="889876" cy="15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 title="bdsp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00350" y="1300399"/>
            <a:ext cx="1908500" cy="1671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 rot="10800000">
            <a:off x="1121100" y="3062225"/>
            <a:ext cx="253200" cy="2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8"/>
          <p:cNvCxnSpPr/>
          <p:nvPr/>
        </p:nvCxnSpPr>
        <p:spPr>
          <a:xfrm rot="10800000">
            <a:off x="3703975" y="3033825"/>
            <a:ext cx="39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8"/>
          <p:cNvCxnSpPr/>
          <p:nvPr/>
        </p:nvCxnSpPr>
        <p:spPr>
          <a:xfrm rot="10800000">
            <a:off x="5549613" y="3053000"/>
            <a:ext cx="39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8"/>
          <p:cNvCxnSpPr/>
          <p:nvPr/>
        </p:nvCxnSpPr>
        <p:spPr>
          <a:xfrm rot="10800000">
            <a:off x="7852650" y="3033825"/>
            <a:ext cx="39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8"/>
          <p:cNvCxnSpPr/>
          <p:nvPr/>
        </p:nvCxnSpPr>
        <p:spPr>
          <a:xfrm flipH="1" rot="10800000">
            <a:off x="1374300" y="3037275"/>
            <a:ext cx="22020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8"/>
          <p:cNvSpPr txBox="1"/>
          <p:nvPr/>
        </p:nvSpPr>
        <p:spPr>
          <a:xfrm>
            <a:off x="458300" y="1116200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2004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1713463" y="1116200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2018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1036000" y="492212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1998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3384125" y="4911800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2000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3384125" y="1109650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2010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5229763" y="108917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2014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7532800" y="1070000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2021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5251225" y="493227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2003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7532800" y="4922125"/>
            <a:ext cx="5337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2007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924125" y="103625"/>
            <a:ext cx="8298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400"/>
              <a:t>Spin-Off</a:t>
            </a:r>
            <a:endParaRPr b="1" sz="14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0"/>
              <a:t>Non-RPG Game Releases </a:t>
            </a:r>
            <a:endParaRPr b="1" sz="8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 title="legends_arceu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000" y="1700275"/>
            <a:ext cx="1334975" cy="1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 title="pinbal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38" y="1700275"/>
            <a:ext cx="1715975" cy="17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 title="mdeo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737" y="1700275"/>
            <a:ext cx="1945261" cy="1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 title="tc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913" y="1700275"/>
            <a:ext cx="1742950" cy="1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 title="range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1788" y="1700275"/>
            <a:ext cx="1742950" cy="1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 title="Main Series Games 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illustration of a pink donut with a white circle in the middle . (Provided by Tenor)"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5150" y="-155875"/>
            <a:ext cx="454975" cy="45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of a pikachu with a lightning bolt on its tail (Provided by Tenor)"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7050" y="1064725"/>
            <a:ext cx="1267475" cy="9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 title="Top 10 Pokémon Games (with large fonts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3088"/>
            <a:ext cx="8839200" cy="4397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illustration of a pink donut with a white circle in the middle . (Provided by Tenor)"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4125" y="4643625"/>
            <a:ext cx="499875" cy="49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 art illustration of a pink donut with a white circle in the middle . (Provided by Tenor)"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6350" y="-229200"/>
            <a:ext cx="499875" cy="4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